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8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88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3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46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45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01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95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19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4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34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54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DD021-9AE7-4E88-A445-28795AFA281C}" type="datetimeFigureOut">
              <a:rPr lang="ru-RU" smtClean="0"/>
              <a:t>06.09.2020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07E7A-4B09-4CAE-8958-5C61373E9D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88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116632"/>
            <a:ext cx="8064896" cy="12961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Лекция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13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Заводы и полигоны для изготовления железобетонных изделий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484784"/>
            <a:ext cx="9144000" cy="64807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808820"/>
            <a:ext cx="846298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8000" algn="just"/>
            <a:r>
              <a:rPr lang="ru-RU" sz="2200" b="1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Заводами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 называют предприятия, на которых основные технологические процессы выполняют в помещениях (цехах). 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68000" algn="just"/>
            <a:r>
              <a:rPr lang="ru-RU" sz="2200" b="1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К полигонам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относят предприятия, на которых в зданиях приготавливают только бетонную смесь и изготавливают арматуру, а все остальные процессы — </a:t>
            </a:r>
            <a:r>
              <a:rPr lang="ru-RU" sz="2200" b="1" i="1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формование и отделку изделий </a:t>
            </a:r>
            <a:r>
              <a:rPr lang="ru-RU" sz="2200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— производят на открытых площадках — на стендах или в камерах пропаривания, расположенных на открытом воздухе. На полигонах в основном применяют прямоточную (агрегатную) и частично-стендовую организацию, вследствие чего на них предусмотрен выпуск широкой номенклатуры изделий, в том числе крупных конструкций.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68000" algn="just"/>
            <a:r>
              <a:rPr lang="ru-RU" sz="2200" i="1" dirty="0">
                <a:latin typeface="Times New Roman" panose="02020603050405020304" pitchFamily="18" charset="0"/>
                <a:ea typeface="NewtonC"/>
                <a:cs typeface="Times New Roman" panose="02020603050405020304" pitchFamily="18" charset="0"/>
              </a:rPr>
              <a:t>Полигоны могут быть специализированными самостоятельными предприятиями или находиться в составе завода железобетонных изделий (ЖБИ).</a:t>
            </a:r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205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709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заводов и полигонов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22219"/>
            <a:ext cx="8437418" cy="5054744"/>
          </a:xfrm>
        </p:spPr>
        <p:txBody>
          <a:bodyPr>
            <a:noAutofit/>
          </a:bodyPr>
          <a:lstStyle/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срокам эксплуатации на одном месте заводы ЖБИ подразделяются на: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полустационарные;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передвижные.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полигоны: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комплексные, самостоятельные стационарные предприятия;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призаводские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создаваемые на заводах ЖБИ;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построечные, непосредственно на строительных объектах;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круглогодичным и сезонным режимом работы, действующими в теплое время года.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Стационарные заводы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оснащаются мощным и тяжелым оборудованием, устанавливаемым на прочные фундаменты, зданиями цехов и сооружениями капитального типа. 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Полустационарные заводы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обеспечить демонтаж и передислокацию оборудования на новую площадку, здания здесь, как правило, имеют сборно-разборную конструкцию. </a:t>
            </a:r>
          </a:p>
          <a:p>
            <a:pPr marL="0" indent="4680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Передвижные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имеют оборудование легко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перебазируемое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пневмоколесном ходу, здания — передвижные в виде вагонов мобильного типа.</a:t>
            </a:r>
          </a:p>
        </p:txBody>
      </p:sp>
    </p:spTree>
    <p:extLst>
      <p:ext uri="{BB962C8B-B14F-4D97-AF65-F5344CB8AC3E}">
        <p14:creationId xmlns:p14="http://schemas.microsoft.com/office/powerpoint/2010/main" val="38954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1782" y="858982"/>
            <a:ext cx="8548254" cy="5317981"/>
          </a:xfrm>
        </p:spPr>
        <p:txBody>
          <a:bodyPr>
            <a:noAutofit/>
          </a:bodyPr>
          <a:lstStyle/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заводов и полигонов входят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 арматуры и заполнителей, цемента и арматурной стали с устройствами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выгрузи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транспортных средств; 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цехи по дроблению и сортировке заполнителей;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приготовлению добавок;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растворосмесительные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цехи (установки);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арматурный цех со складом готовых сеток и каркасов;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цехи формования и твердения бетона;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 готовой продукции;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трансформаторная подстанция (передвижная электростанция);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лаборатория;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ремонтно-механическая мастерская.</a:t>
            </a:r>
          </a:p>
          <a:p>
            <a:pPr marL="0" indent="468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заводе необходимо иметь системы технологического водо-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пароснабжения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Кроме того, для ремонта оборудования и транспортных средств на заводе организуется ремонтно-механический цех.</a:t>
            </a:r>
          </a:p>
        </p:txBody>
      </p:sp>
    </p:spTree>
    <p:extLst>
      <p:ext uri="{BB962C8B-B14F-4D97-AF65-F5344CB8AC3E}">
        <p14:creationId xmlns:p14="http://schemas.microsoft.com/office/powerpoint/2010/main" val="2299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изготовления изделий и конструкций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68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производства сборных железобетонных изделий и конструкций состоит из следующих основных процессов: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прием, хранение и транспортировка сырья;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заготовка арматуры;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бетонной смеси;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(формовка) изделий и конструкций;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твердение (пропарка);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распалубка;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готовой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4267782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Рисунок 3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60178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188640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Пример компоновки  генерального плана </a:t>
            </a:r>
          </a:p>
          <a:p>
            <a:r>
              <a:rPr lang="ru-RU" dirty="0" smtClean="0"/>
              <a:t>полигона по изготовлению железобетонных изделий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10081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300192" y="1124744"/>
            <a:ext cx="2736304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1 - открытый склад каменных материалов; 2 - автопогрузчик; 3 - площадка для подачи автомобилей-самосвалов; 4 - приемный бункер для каменных материалов; 5 - наклонный ленточный транспортер; 6 - расходные бункеры для каменных материалов; 7 - инвентарный склад цемента; 8 - расходный бункер для цемента; 9 - бетоносмесительное отделение; 10 - передвижная электростанция; 11 - паропровод; 12 - арматурный цех и склад арматурных изделий; 13 - стенд с пропарочными камерами; 14 - склад готовой продукции; 15 - автомобильный кран; 16 - контора; 17 - лаборатория; 18 - ремонтно-механическая мастерская; 19 - материально-технический склад; 20 - туалет; 21 - душ, гардероб</a:t>
            </a:r>
          </a:p>
        </p:txBody>
      </p:sp>
    </p:spTree>
    <p:extLst>
      <p:ext uri="{BB962C8B-B14F-4D97-AF65-F5344CB8AC3E}">
        <p14:creationId xmlns:p14="http://schemas.microsoft.com/office/powerpoint/2010/main" val="197427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2"/>
          <p:cNvSpPr>
            <a:spLocks noChangeShapeType="1"/>
          </p:cNvSpPr>
          <p:nvPr/>
        </p:nvSpPr>
        <p:spPr bwMode="auto">
          <a:xfrm flipV="1">
            <a:off x="107950" y="115888"/>
            <a:ext cx="0" cy="6626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107950" y="115888"/>
            <a:ext cx="8856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V="1">
            <a:off x="8964613" y="115888"/>
            <a:ext cx="0" cy="6626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107950" y="6742113"/>
            <a:ext cx="8856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268538" y="404813"/>
            <a:ext cx="4608512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По способу изготовления </a:t>
            </a:r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auto">
          <a:xfrm>
            <a:off x="1619250" y="1341438"/>
            <a:ext cx="1871663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стержневая</a:t>
            </a:r>
          </a:p>
        </p:txBody>
      </p:sp>
      <p:sp>
        <p:nvSpPr>
          <p:cNvPr id="210952" name="Rectangle 8"/>
          <p:cNvSpPr>
            <a:spLocks noChangeArrowheads="1"/>
          </p:cNvSpPr>
          <p:nvPr/>
        </p:nvSpPr>
        <p:spPr bwMode="auto">
          <a:xfrm>
            <a:off x="4500563" y="1341438"/>
            <a:ext cx="3744912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проволочная холоднотянутая</a:t>
            </a:r>
          </a:p>
        </p:txBody>
      </p:sp>
      <p:sp>
        <p:nvSpPr>
          <p:cNvPr id="210961" name="Rectangle 17"/>
          <p:cNvSpPr>
            <a:spLocks noChangeArrowheads="1"/>
          </p:cNvSpPr>
          <p:nvPr/>
        </p:nvSpPr>
        <p:spPr bwMode="auto">
          <a:xfrm>
            <a:off x="285750" y="2300288"/>
            <a:ext cx="1225550" cy="4294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300"/>
              <a:t>горячекатанная </a:t>
            </a:r>
            <a:r>
              <a:rPr lang="en-US" altLang="ru-RU" sz="1300"/>
              <a:t> </a:t>
            </a:r>
            <a:r>
              <a:rPr lang="ru-RU" altLang="ru-RU" sz="1300"/>
              <a:t>гладкая или периодического профиля с постоянной и переменной высотой (кольцевой и серповидный профиль) </a:t>
            </a:r>
          </a:p>
          <a:p>
            <a:pPr eaLnBrk="1" hangingPunct="1"/>
            <a:endParaRPr lang="ru-RU" altLang="ru-RU" sz="1300"/>
          </a:p>
          <a:p>
            <a:pPr eaLnBrk="1" hangingPunct="1"/>
            <a:r>
              <a:rPr lang="ru-RU" altLang="ru-RU" sz="1300"/>
              <a:t>Диам. 6-50 мм. </a:t>
            </a:r>
          </a:p>
          <a:p>
            <a:pPr eaLnBrk="1" hangingPunct="1"/>
            <a:r>
              <a:rPr lang="ru-RU" altLang="ru-RU" sz="1300"/>
              <a:t>А240 (А</a:t>
            </a:r>
            <a:r>
              <a:rPr lang="en-US" altLang="ru-RU" sz="1300"/>
              <a:t>-I</a:t>
            </a:r>
            <a:r>
              <a:rPr lang="ru-RU" altLang="ru-RU" sz="1300"/>
              <a:t>), А300 (А-</a:t>
            </a:r>
            <a:r>
              <a:rPr lang="en-US" altLang="ru-RU" sz="1300"/>
              <a:t>II</a:t>
            </a:r>
            <a:r>
              <a:rPr lang="ru-RU" altLang="ru-RU" sz="1300"/>
              <a:t>),  А400 (А-</a:t>
            </a:r>
            <a:r>
              <a:rPr lang="en-US" altLang="ru-RU" sz="1300"/>
              <a:t>III</a:t>
            </a:r>
            <a:r>
              <a:rPr lang="ru-RU" altLang="ru-RU" sz="1300"/>
              <a:t>), </a:t>
            </a:r>
            <a:r>
              <a:rPr lang="en-US" altLang="ru-RU" sz="1300"/>
              <a:t>     </a:t>
            </a:r>
          </a:p>
          <a:p>
            <a:pPr eaLnBrk="1" hangingPunct="1"/>
            <a:r>
              <a:rPr lang="ru-RU" altLang="ru-RU" sz="1300"/>
              <a:t>А600 (А-</a:t>
            </a:r>
            <a:r>
              <a:rPr lang="en-US" altLang="ru-RU" sz="1300"/>
              <a:t>IV</a:t>
            </a:r>
            <a:r>
              <a:rPr lang="ru-RU" altLang="ru-RU" sz="1300"/>
              <a:t>), А800 (А-</a:t>
            </a:r>
            <a:r>
              <a:rPr lang="en-US" altLang="ru-RU" sz="1300"/>
              <a:t>V</a:t>
            </a:r>
            <a:r>
              <a:rPr lang="ru-RU" altLang="ru-RU" sz="1300"/>
              <a:t>), А1000 (А-</a:t>
            </a:r>
            <a:r>
              <a:rPr lang="en-US" altLang="ru-RU" sz="1300"/>
              <a:t>VI</a:t>
            </a:r>
            <a:r>
              <a:rPr lang="ru-RU" altLang="ru-RU" sz="1300"/>
              <a:t>)</a:t>
            </a:r>
          </a:p>
        </p:txBody>
      </p:sp>
      <p:sp>
        <p:nvSpPr>
          <p:cNvPr id="210963" name="Rectangle 19"/>
          <p:cNvSpPr>
            <a:spLocks noChangeArrowheads="1"/>
          </p:cNvSpPr>
          <p:nvPr/>
        </p:nvSpPr>
        <p:spPr bwMode="auto">
          <a:xfrm>
            <a:off x="2214563" y="2643188"/>
            <a:ext cx="1368425" cy="36925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Термоме-ханически упрочнен-ная </a:t>
            </a:r>
          </a:p>
          <a:p>
            <a:pPr eaLnBrk="1" hangingPunct="1"/>
            <a:endParaRPr lang="ru-RU" altLang="ru-RU"/>
          </a:p>
          <a:p>
            <a:pPr eaLnBrk="1" hangingPunct="1"/>
            <a:r>
              <a:rPr lang="ru-RU" altLang="ru-RU"/>
              <a:t>Диам. 6-50 мм </a:t>
            </a:r>
          </a:p>
          <a:p>
            <a:pPr eaLnBrk="1" hangingPunct="1"/>
            <a:r>
              <a:rPr lang="ru-RU" altLang="ru-RU"/>
              <a:t>   Ат400 (Ат-</a:t>
            </a:r>
            <a:r>
              <a:rPr lang="en-US" altLang="ru-RU"/>
              <a:t>III</a:t>
            </a:r>
            <a:r>
              <a:rPr lang="ru-RU" altLang="ru-RU"/>
              <a:t>), </a:t>
            </a:r>
            <a:r>
              <a:rPr lang="en-US" altLang="ru-RU"/>
              <a:t>     </a:t>
            </a:r>
          </a:p>
          <a:p>
            <a:pPr eaLnBrk="1" hangingPunct="1"/>
            <a:r>
              <a:rPr lang="ru-RU" altLang="ru-RU"/>
              <a:t>Ат600 (Ат-</a:t>
            </a:r>
            <a:r>
              <a:rPr lang="en-US" altLang="ru-RU"/>
              <a:t>IV</a:t>
            </a:r>
            <a:r>
              <a:rPr lang="ru-RU" altLang="ru-RU"/>
              <a:t>), </a:t>
            </a:r>
          </a:p>
          <a:p>
            <a:pPr eaLnBrk="1" hangingPunct="1"/>
            <a:r>
              <a:rPr lang="ru-RU" altLang="ru-RU"/>
              <a:t>Ат800 (Ат-</a:t>
            </a:r>
            <a:r>
              <a:rPr lang="en-US" altLang="ru-RU"/>
              <a:t>V</a:t>
            </a:r>
            <a:r>
              <a:rPr lang="ru-RU" altLang="ru-RU"/>
              <a:t>)</a:t>
            </a:r>
          </a:p>
        </p:txBody>
      </p:sp>
      <p:sp>
        <p:nvSpPr>
          <p:cNvPr id="210965" name="Rectangle 21"/>
          <p:cNvSpPr>
            <a:spLocks noChangeArrowheads="1"/>
          </p:cNvSpPr>
          <p:nvPr/>
        </p:nvSpPr>
        <p:spPr bwMode="auto">
          <a:xfrm>
            <a:off x="3857625" y="2500313"/>
            <a:ext cx="1296988" cy="17541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Обыкно-венная классов   Вр500 (Вр-</a:t>
            </a:r>
            <a:r>
              <a:rPr lang="en-US" altLang="ru-RU"/>
              <a:t>I</a:t>
            </a:r>
            <a:r>
              <a:rPr lang="ru-RU" altLang="ru-RU"/>
              <a:t>), В500 (В-</a:t>
            </a:r>
            <a:r>
              <a:rPr lang="en-US" altLang="ru-RU"/>
              <a:t>I</a:t>
            </a:r>
            <a:r>
              <a:rPr lang="ru-RU" altLang="ru-RU"/>
              <a:t>)</a:t>
            </a:r>
          </a:p>
        </p:txBody>
      </p:sp>
      <p:sp>
        <p:nvSpPr>
          <p:cNvPr id="210966" name="Rectangle 22"/>
          <p:cNvSpPr>
            <a:spLocks noChangeArrowheads="1"/>
          </p:cNvSpPr>
          <p:nvPr/>
        </p:nvSpPr>
        <p:spPr bwMode="auto">
          <a:xfrm>
            <a:off x="5286375" y="2500313"/>
            <a:ext cx="1296988" cy="31400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Высокопрочная  классов   Вр1200, Вр1400, Вр 1600 (Вр-</a:t>
            </a:r>
            <a:r>
              <a:rPr lang="en-US" altLang="ru-RU"/>
              <a:t>II</a:t>
            </a:r>
            <a:r>
              <a:rPr lang="ru-RU" altLang="ru-RU"/>
              <a:t>), </a:t>
            </a:r>
          </a:p>
          <a:p>
            <a:pPr eaLnBrk="1" hangingPunct="1"/>
            <a:r>
              <a:rPr lang="ru-RU" altLang="ru-RU"/>
              <a:t>В1200, В1400, В1600 (В-</a:t>
            </a:r>
            <a:r>
              <a:rPr lang="en-US" altLang="ru-RU"/>
              <a:t>II</a:t>
            </a:r>
            <a:r>
              <a:rPr lang="ru-RU" altLang="ru-RU"/>
              <a:t>)</a:t>
            </a:r>
          </a:p>
        </p:txBody>
      </p:sp>
      <p:sp>
        <p:nvSpPr>
          <p:cNvPr id="210967" name="Rectangle 23"/>
          <p:cNvSpPr>
            <a:spLocks noChangeArrowheads="1"/>
          </p:cNvSpPr>
          <p:nvPr/>
        </p:nvSpPr>
        <p:spPr bwMode="auto">
          <a:xfrm>
            <a:off x="7500938" y="2286000"/>
            <a:ext cx="1296987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Канатная </a:t>
            </a:r>
          </a:p>
        </p:txBody>
      </p:sp>
      <p:sp>
        <p:nvSpPr>
          <p:cNvPr id="210968" name="Rectangle 24"/>
          <p:cNvSpPr>
            <a:spLocks noChangeArrowheads="1"/>
          </p:cNvSpPr>
          <p:nvPr/>
        </p:nvSpPr>
        <p:spPr bwMode="auto">
          <a:xfrm>
            <a:off x="3786188" y="5715000"/>
            <a:ext cx="2857500" cy="923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Семипроволочная пластически обжатая  классов    К7О </a:t>
            </a:r>
          </a:p>
        </p:txBody>
      </p:sp>
      <p:sp>
        <p:nvSpPr>
          <p:cNvPr id="210969" name="Rectangle 25"/>
          <p:cNvSpPr>
            <a:spLocks noChangeArrowheads="1"/>
          </p:cNvSpPr>
          <p:nvPr/>
        </p:nvSpPr>
        <p:spPr bwMode="auto">
          <a:xfrm>
            <a:off x="7991475" y="2928938"/>
            <a:ext cx="1152525" cy="36925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Семипроволочная  из рифленой проволоки класса    К7Т</a:t>
            </a:r>
          </a:p>
          <a:p>
            <a:pPr eaLnBrk="1" hangingPunct="1"/>
            <a:r>
              <a:rPr lang="ru-RU" altLang="ru-RU"/>
              <a:t>КТ1400, КТ1500, Кт1600, Кт1700</a:t>
            </a:r>
          </a:p>
        </p:txBody>
      </p:sp>
      <p:sp>
        <p:nvSpPr>
          <p:cNvPr id="210970" name="Line 26"/>
          <p:cNvSpPr>
            <a:spLocks noChangeShapeType="1"/>
          </p:cNvSpPr>
          <p:nvPr/>
        </p:nvSpPr>
        <p:spPr bwMode="auto">
          <a:xfrm>
            <a:off x="2627313" y="765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1" name="Line 27"/>
          <p:cNvSpPr>
            <a:spLocks noChangeShapeType="1"/>
          </p:cNvSpPr>
          <p:nvPr/>
        </p:nvSpPr>
        <p:spPr bwMode="auto">
          <a:xfrm>
            <a:off x="6084888" y="765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2" name="Line 28"/>
          <p:cNvSpPr>
            <a:spLocks noChangeShapeType="1"/>
          </p:cNvSpPr>
          <p:nvPr/>
        </p:nvSpPr>
        <p:spPr bwMode="auto">
          <a:xfrm>
            <a:off x="2714625" y="1857375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3" name="Line 29"/>
          <p:cNvSpPr>
            <a:spLocks noChangeShapeType="1"/>
          </p:cNvSpPr>
          <p:nvPr/>
        </p:nvSpPr>
        <p:spPr bwMode="auto">
          <a:xfrm flipH="1">
            <a:off x="827088" y="1700213"/>
            <a:ext cx="86518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5" name="Line 31"/>
          <p:cNvSpPr>
            <a:spLocks noChangeShapeType="1"/>
          </p:cNvSpPr>
          <p:nvPr/>
        </p:nvSpPr>
        <p:spPr bwMode="auto">
          <a:xfrm flipH="1">
            <a:off x="4643438" y="1643063"/>
            <a:ext cx="785812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6" name="Line 32"/>
          <p:cNvSpPr>
            <a:spLocks noChangeShapeType="1"/>
          </p:cNvSpPr>
          <p:nvPr/>
        </p:nvSpPr>
        <p:spPr bwMode="auto">
          <a:xfrm flipH="1">
            <a:off x="5929313" y="1700213"/>
            <a:ext cx="73025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8" name="Line 34"/>
          <p:cNvSpPr>
            <a:spLocks noChangeShapeType="1"/>
          </p:cNvSpPr>
          <p:nvPr/>
        </p:nvSpPr>
        <p:spPr bwMode="auto">
          <a:xfrm flipH="1">
            <a:off x="8001000" y="1700213"/>
            <a:ext cx="26988" cy="585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79" name="Line 35"/>
          <p:cNvSpPr>
            <a:spLocks noChangeShapeType="1"/>
          </p:cNvSpPr>
          <p:nvPr/>
        </p:nvSpPr>
        <p:spPr bwMode="auto">
          <a:xfrm flipH="1">
            <a:off x="7143750" y="2714625"/>
            <a:ext cx="504825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0980" name="Line 36"/>
          <p:cNvSpPr>
            <a:spLocks noChangeShapeType="1"/>
          </p:cNvSpPr>
          <p:nvPr/>
        </p:nvSpPr>
        <p:spPr bwMode="auto">
          <a:xfrm>
            <a:off x="8429625" y="2643188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6715125" y="3589338"/>
            <a:ext cx="1152525" cy="2586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Семи-проволочная классов    К-7 </a:t>
            </a:r>
          </a:p>
          <a:p>
            <a:pPr eaLnBrk="1" hangingPunct="1"/>
            <a:r>
              <a:rPr lang="ru-RU" altLang="ru-RU"/>
              <a:t>К1400, К1500,</a:t>
            </a:r>
          </a:p>
          <a:p>
            <a:pPr eaLnBrk="1" hangingPunct="1"/>
            <a:r>
              <a:rPr lang="ru-RU" altLang="ru-RU"/>
              <a:t>К1600, К1700</a:t>
            </a:r>
          </a:p>
        </p:txBody>
      </p:sp>
    </p:spTree>
    <p:extLst>
      <p:ext uri="{BB962C8B-B14F-4D97-AF65-F5344CB8AC3E}">
        <p14:creationId xmlns:p14="http://schemas.microsoft.com/office/powerpoint/2010/main" val="3655863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0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0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0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0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1" grpId="0" animBg="1"/>
      <p:bldP spid="210952" grpId="0" animBg="1"/>
      <p:bldP spid="210961" grpId="0" animBg="1"/>
      <p:bldP spid="210963" grpId="0" animBg="1"/>
      <p:bldP spid="210965" grpId="0" animBg="1"/>
      <p:bldP spid="210966" grpId="0" animBg="1"/>
      <p:bldP spid="210967" grpId="0" animBg="1"/>
      <p:bldP spid="210968" grpId="0" animBg="1"/>
      <p:bldP spid="21096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 flipV="1">
            <a:off x="107950" y="115888"/>
            <a:ext cx="0" cy="6626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107950" y="115888"/>
            <a:ext cx="8856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8964613" y="115888"/>
            <a:ext cx="0" cy="6626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107950" y="6742113"/>
            <a:ext cx="8856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268538" y="404813"/>
            <a:ext cx="4608512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По виду поверхности </a:t>
            </a:r>
          </a:p>
        </p:txBody>
      </p:sp>
      <p:sp>
        <p:nvSpPr>
          <p:cNvPr id="211977" name="Rectangle 9"/>
          <p:cNvSpPr>
            <a:spLocks noChangeArrowheads="1"/>
          </p:cNvSpPr>
          <p:nvPr/>
        </p:nvSpPr>
        <p:spPr bwMode="auto">
          <a:xfrm>
            <a:off x="1547813" y="1341438"/>
            <a:ext cx="2089150" cy="654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Периодического профиля</a:t>
            </a:r>
          </a:p>
        </p:txBody>
      </p:sp>
      <p:sp>
        <p:nvSpPr>
          <p:cNvPr id="211985" name="Line 17"/>
          <p:cNvSpPr>
            <a:spLocks noChangeShapeType="1"/>
          </p:cNvSpPr>
          <p:nvPr/>
        </p:nvSpPr>
        <p:spPr bwMode="auto">
          <a:xfrm>
            <a:off x="2627313" y="765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986" name="Line 18"/>
          <p:cNvSpPr>
            <a:spLocks noChangeShapeType="1"/>
          </p:cNvSpPr>
          <p:nvPr/>
        </p:nvSpPr>
        <p:spPr bwMode="auto">
          <a:xfrm>
            <a:off x="6084888" y="765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1995" name="Rectangle 27"/>
          <p:cNvSpPr>
            <a:spLocks noChangeArrowheads="1"/>
          </p:cNvSpPr>
          <p:nvPr/>
        </p:nvSpPr>
        <p:spPr bwMode="auto">
          <a:xfrm>
            <a:off x="5076825" y="1341438"/>
            <a:ext cx="20891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гладкая</a:t>
            </a:r>
          </a:p>
        </p:txBody>
      </p:sp>
      <p:pic>
        <p:nvPicPr>
          <p:cNvPr id="211996" name="Picture 28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60575"/>
            <a:ext cx="3459162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97" name="Picture 29" descr="P1010656"/>
          <p:cNvPicPr>
            <a:picLocks noChangeAspect="1" noChangeArrowheads="1"/>
          </p:cNvPicPr>
          <p:nvPr/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" t="1649" r="1720" b="3137"/>
          <a:stretch>
            <a:fillRect/>
          </a:stretch>
        </p:blipFill>
        <p:spPr bwMode="auto">
          <a:xfrm>
            <a:off x="5364163" y="2133600"/>
            <a:ext cx="311785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98" name="Rectangle 30"/>
          <p:cNvSpPr>
            <a:spLocks noChangeArrowheads="1"/>
          </p:cNvSpPr>
          <p:nvPr/>
        </p:nvSpPr>
        <p:spPr bwMode="auto">
          <a:xfrm>
            <a:off x="250825" y="5805488"/>
            <a:ext cx="4752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200" i="1"/>
              <a:t>а</a:t>
            </a:r>
            <a:r>
              <a:rPr lang="ru-RU" altLang="ru-RU" sz="1200"/>
              <a:t> – стержневая класса </a:t>
            </a:r>
            <a:r>
              <a:rPr lang="en-US" altLang="ru-RU" sz="1200"/>
              <a:t>A</a:t>
            </a:r>
            <a:r>
              <a:rPr lang="ru-RU" altLang="ru-RU" sz="1200"/>
              <a:t>-</a:t>
            </a:r>
            <a:r>
              <a:rPr lang="en-US" altLang="ru-RU" sz="1200"/>
              <a:t>II</a:t>
            </a:r>
            <a:r>
              <a:rPr lang="ru-RU" altLang="ru-RU" sz="1200"/>
              <a:t>; </a:t>
            </a:r>
            <a:r>
              <a:rPr lang="ru-RU" altLang="ru-RU" sz="1200" i="1"/>
              <a:t>б</a:t>
            </a:r>
            <a:r>
              <a:rPr lang="ru-RU" altLang="ru-RU" sz="1200"/>
              <a:t> – то же </a:t>
            </a:r>
            <a:r>
              <a:rPr lang="en-US" altLang="ru-RU" sz="1200"/>
              <a:t>A</a:t>
            </a:r>
            <a:r>
              <a:rPr lang="ru-RU" altLang="ru-RU" sz="1200"/>
              <a:t>-</a:t>
            </a:r>
            <a:r>
              <a:rPr lang="en-US" altLang="ru-RU" sz="1200"/>
              <a:t>III</a:t>
            </a:r>
            <a:r>
              <a:rPr lang="ru-RU" altLang="ru-RU" sz="1200"/>
              <a:t>, </a:t>
            </a:r>
            <a:r>
              <a:rPr lang="en-US" altLang="ru-RU" sz="1200"/>
              <a:t>A</a:t>
            </a:r>
            <a:r>
              <a:rPr lang="ru-RU" altLang="ru-RU" sz="1200"/>
              <a:t>-</a:t>
            </a:r>
            <a:r>
              <a:rPr lang="en-US" altLang="ru-RU" sz="1200"/>
              <a:t>IV</a:t>
            </a:r>
            <a:r>
              <a:rPr lang="ru-RU" altLang="ru-RU" sz="1200"/>
              <a:t>, </a:t>
            </a:r>
            <a:r>
              <a:rPr lang="en-US" altLang="ru-RU" sz="1200"/>
              <a:t>A</a:t>
            </a:r>
            <a:r>
              <a:rPr lang="ru-RU" altLang="ru-RU" sz="1200"/>
              <a:t>-</a:t>
            </a:r>
            <a:r>
              <a:rPr lang="en-US" altLang="ru-RU" sz="1200"/>
              <a:t>V</a:t>
            </a:r>
            <a:r>
              <a:rPr lang="ru-RU" altLang="ru-RU" sz="1200"/>
              <a:t>, </a:t>
            </a:r>
            <a:r>
              <a:rPr lang="en-US" altLang="ru-RU" sz="1200"/>
              <a:t>A</a:t>
            </a:r>
            <a:r>
              <a:rPr lang="ru-RU" altLang="ru-RU" sz="1200"/>
              <a:t>-</a:t>
            </a:r>
            <a:r>
              <a:rPr lang="en-US" altLang="ru-RU" sz="1200"/>
              <a:t>VI</a:t>
            </a:r>
            <a:r>
              <a:rPr lang="ru-RU" altLang="ru-RU" sz="1200"/>
              <a:t>; </a:t>
            </a:r>
            <a:br>
              <a:rPr lang="ru-RU" altLang="ru-RU" sz="1200"/>
            </a:br>
            <a:r>
              <a:rPr lang="ru-RU" altLang="ru-RU" sz="1200" i="1"/>
              <a:t>в – </a:t>
            </a:r>
            <a:r>
              <a:rPr lang="ru-RU" altLang="ru-RU" sz="1200"/>
              <a:t>стержневая  с серповидным профилем; </a:t>
            </a:r>
            <a:r>
              <a:rPr lang="ru-RU" altLang="ru-RU" sz="1200" i="1"/>
              <a:t>г</a:t>
            </a:r>
            <a:r>
              <a:rPr lang="ru-RU" altLang="ru-RU" sz="1200"/>
              <a:t> – холоднотянутая проволока; </a:t>
            </a:r>
            <a:r>
              <a:rPr lang="ru-RU" altLang="ru-RU" sz="1200" i="1"/>
              <a:t>1</a:t>
            </a:r>
            <a:r>
              <a:rPr lang="ru-RU" altLang="ru-RU" sz="1200"/>
              <a:t>- вид со стороны вмятин; </a:t>
            </a:r>
            <a:r>
              <a:rPr lang="ru-RU" altLang="ru-RU" sz="1200" i="1"/>
              <a:t>2</a:t>
            </a:r>
            <a:r>
              <a:rPr lang="ru-RU" altLang="ru-RU" sz="1200"/>
              <a:t> – вид с гладкой стороны</a:t>
            </a:r>
          </a:p>
        </p:txBody>
      </p:sp>
    </p:spTree>
    <p:extLst>
      <p:ext uri="{BB962C8B-B14F-4D97-AF65-F5344CB8AC3E}">
        <p14:creationId xmlns:p14="http://schemas.microsoft.com/office/powerpoint/2010/main" val="3698449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1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1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1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1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7" grpId="0" animBg="1"/>
      <p:bldP spid="211995" grpId="0" animBg="1"/>
      <p:bldP spid="2119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 flipV="1">
            <a:off x="107950" y="115888"/>
            <a:ext cx="0" cy="6626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107950" y="115888"/>
            <a:ext cx="8856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8964613" y="115888"/>
            <a:ext cx="0" cy="6626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07950" y="6742113"/>
            <a:ext cx="88566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268538" y="404813"/>
            <a:ext cx="4608512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По способу применения  </a:t>
            </a:r>
          </a:p>
        </p:txBody>
      </p:sp>
      <p:sp>
        <p:nvSpPr>
          <p:cNvPr id="220167" name="Rectangle 7"/>
          <p:cNvSpPr>
            <a:spLocks noChangeArrowheads="1"/>
          </p:cNvSpPr>
          <p:nvPr/>
        </p:nvSpPr>
        <p:spPr bwMode="auto">
          <a:xfrm>
            <a:off x="1547813" y="1477963"/>
            <a:ext cx="2089150" cy="3794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Напрягаемая </a:t>
            </a:r>
          </a:p>
        </p:txBody>
      </p:sp>
      <p:sp>
        <p:nvSpPr>
          <p:cNvPr id="220168" name="Line 8"/>
          <p:cNvSpPr>
            <a:spLocks noChangeShapeType="1"/>
          </p:cNvSpPr>
          <p:nvPr/>
        </p:nvSpPr>
        <p:spPr bwMode="auto">
          <a:xfrm>
            <a:off x="2627313" y="765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0169" name="Line 9"/>
          <p:cNvSpPr>
            <a:spLocks noChangeShapeType="1"/>
          </p:cNvSpPr>
          <p:nvPr/>
        </p:nvSpPr>
        <p:spPr bwMode="auto">
          <a:xfrm>
            <a:off x="6084888" y="765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0170" name="Rectangle 10"/>
          <p:cNvSpPr>
            <a:spLocks noChangeArrowheads="1"/>
          </p:cNvSpPr>
          <p:nvPr/>
        </p:nvSpPr>
        <p:spPr bwMode="auto">
          <a:xfrm>
            <a:off x="5076825" y="1341438"/>
            <a:ext cx="2089150" cy="654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Ненапрягаемая (обычная)</a:t>
            </a:r>
          </a:p>
        </p:txBody>
      </p:sp>
      <p:graphicFrame>
        <p:nvGraphicFramePr>
          <p:cNvPr id="220174" name="Object 14"/>
          <p:cNvGraphicFramePr>
            <a:graphicFrameLocks noChangeAspect="1"/>
          </p:cNvGraphicFramePr>
          <p:nvPr/>
        </p:nvGraphicFramePr>
        <p:xfrm>
          <a:off x="250825" y="2060575"/>
          <a:ext cx="8353425" cy="254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utoCAD Drawing" r:id="rId3" imgW="8705850" imgH="7077075" progId="">
                  <p:embed/>
                </p:oleObj>
              </mc:Choice>
              <mc:Fallback>
                <p:oleObj name="AutoCAD Drawing" r:id="rId3" imgW="8705850" imgH="7077075" progId="">
                  <p:embed/>
                  <p:pic>
                    <p:nvPicPr>
                      <p:cNvPr id="22017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098" t="33672" r="4922" b="34453"/>
                      <a:stretch>
                        <a:fillRect/>
                      </a:stretch>
                    </p:blipFill>
                    <p:spPr bwMode="auto">
                      <a:xfrm>
                        <a:off x="250825" y="2060575"/>
                        <a:ext cx="8353425" cy="254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5680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0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0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0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7" grpId="0" animBg="1"/>
      <p:bldP spid="2201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94617"/>
            <a:ext cx="7886700" cy="466147"/>
          </a:xfrm>
        </p:spPr>
        <p:txBody>
          <a:bodyPr>
            <a:normAutofit fontScale="90000"/>
          </a:bodyPr>
          <a:lstStyle/>
          <a:p>
            <a:pPr algn="ctr" fontAlgn="base">
              <a:spcAft>
                <a:spcPct val="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изготовления арматурных конструкций</a:t>
            </a: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</a:b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94617"/>
            <a:ext cx="7886700" cy="5382346"/>
          </a:xfrm>
        </p:spPr>
        <p:txBody>
          <a:bodyPr>
            <a:noAutofit/>
          </a:bodyPr>
          <a:lstStyle/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Размотку, чистку, правку и резку на стержни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на правильно-отрезных станках.</a:t>
            </a:r>
          </a:p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Волочение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протаскивание металла через конусные отверстия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фильеры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одновременно происходит растягивание и сжатие, металл теряет значительную часть пластических свойств и делается более жестким.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Сталь, подвергнутую волочению, называют холоднокатаной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Ее поставляют металлургические заводы.</a:t>
            </a:r>
          </a:p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Сплющивание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распространенный способ упрочнения арматурной стали, заключающийся в прокатывании прутка между парой рифленых валков, в результате пруток деформируется в одной или двух взаимно перпендикулярных плоскостях, приобретая периодический профиль. Вследствие наклёпа, возникающего при сжатии стержня, предел текучести арматурной стали повышается на 25...30 %.</a:t>
            </a:r>
          </a:p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Силовая калибровка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вытягивание стержней до напряжения, превышающего нормированный предел текучести данной стали. В результате повышается ее предел текучести. Вытяжка отличается от силовой калибровки тем, что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контролируется не определенным напряжением, а величиной удлинения.</a:t>
            </a:r>
          </a:p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Термическое упрочнение стали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из экономических методов упрочнения при больших объемах работ.</a:t>
            </a:r>
          </a:p>
        </p:txBody>
      </p:sp>
    </p:spTree>
    <p:extLst>
      <p:ext uri="{BB962C8B-B14F-4D97-AF65-F5344CB8AC3E}">
        <p14:creationId xmlns:p14="http://schemas.microsoft.com/office/powerpoint/2010/main" val="22435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49383"/>
            <a:ext cx="7886700" cy="609600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железобетонных изделий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9202"/>
            <a:ext cx="7886700" cy="4957762"/>
          </a:xfrm>
        </p:spPr>
        <p:txBody>
          <a:bodyPr>
            <a:normAutofit fontScale="70000" lnSpcReduction="20000"/>
          </a:bodyPr>
          <a:lstStyle/>
          <a:p>
            <a:pPr marL="0" indent="504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Формовочная оснастка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изготовлении железобетонных изделий придает уплотняемой смеси требуемые очертания и размеры в соответствии с проектными параметрами изделия.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способа производства, вида бетонной смеси и типа изделий форму или оснастку снимают в различные периоды: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после формования; 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приобретения изделием распалубочной прочности или достижения им 70% проектной прочности.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качества форм зависят: 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геометрические размеры изделий и их внешний вид; 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и прочность бетона; 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жесткость изделий; 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изгиб предварительно напряженных конструкций;</a:t>
            </a:r>
          </a:p>
          <a:p>
            <a:pPr lvl="0" indent="468000">
              <a:lnSpc>
                <a:spcPct val="120000"/>
              </a:lnSpc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заанкерование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арматуры.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71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796" y="249381"/>
            <a:ext cx="7886700" cy="5403273"/>
          </a:xfrm>
        </p:spPr>
        <p:txBody>
          <a:bodyPr>
            <a:noAutofit/>
          </a:bodyPr>
          <a:lstStyle/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подразделяют на несколько типов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процесса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неподвижные (стендовые и перемещаемые), передвижные и переносные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условию работ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рассчитанные на напряжение арматуры;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числу изделий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одновременно изготовляемые в форме,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одиночные и пакетные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изделий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линейные, плоскостные, трубчатые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материалу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металлические стальные, алюминиевые, железобетонные, деревянные и комбинированные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конструкции форм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поддонами, бортовые (боковая оснастка), матрицы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468000">
              <a:lnSpc>
                <a:spcPct val="120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конструктивным особенностям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связанным с освобождением изделий от форм –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неразъемные,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сборноразборные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шарнирно открывающимися или отодвигающимися стенками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68000">
              <a:lnSpc>
                <a:spcPct val="120000"/>
              </a:lnSpc>
              <a:spcBef>
                <a:spcPts val="0"/>
              </a:spcBef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961759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7819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цементобетонной смеси на стадии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формования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4475017"/>
            <a:ext cx="8196695" cy="170194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14.2.2 – Схемы уплотнения бетонной смеси в изделиях: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вибрированием;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вибровакуумированием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вибропрессованием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центрифугированием: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стол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виброплощадка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2 – форма; 3 – вакуум-щит; 4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виброштамп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5 – прижимная плита; 6 – бортовая оснастка; 7 – поддон; 8 – железобетонная труба; 9 – центрифуга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80654" y="1170926"/>
            <a:ext cx="6982692" cy="266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8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26473"/>
            <a:ext cx="8362950" cy="6151418"/>
          </a:xfrm>
        </p:spPr>
        <p:txBody>
          <a:bodyPr>
            <a:normAutofit fontScale="550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Вибропрессование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 вибрационного формования с одновременным давлением на бетонную смесь позволяет использовать более жесткие смеси и формовать изделия с профилированной верхней поверхностью.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Вибрирование изделий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виброплощадках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пригрузом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повышает эффективность уплотнения бетонной смеси примерно вдвое, сокращается продолжительность уплотнения обеспечивает получения гладкой поверхности.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железобетонных изделии широко используют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вакуумирование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дополнительное воздействие на уплотняемую бетонную смесь. Сущность процесса состоит в том, что уложенную в форму смесь предварительно уплотняют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виброплощадке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подвергают воздействию вакуумных устройств, приложенных к поверхности уплотняемого бетона или введенных в него. При этом в плоскостях вакуумных устройств создают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разряжение, вследствие разности давления происходит отсасывание из смеси воздуха и избыточной воды.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под действием атмосферного давления бетонная смесь уплотняется.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Виброштампование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воздействие на бетонную смесь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виброштампом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сочетает функции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виброуплотнения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пригруза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формообразования. Рабочая поверхность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виброштампа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зависимости от вида формуемых изделий может быть плоской, рельефной и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пустообразователями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Относительно новой эффективной технологией уплотнения является ударно-вибрационная, при этом, используя принцип, основанный на вибрации и ударе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виброрезонансные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площадки).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технология значительно улучшает качество изделий, их заводскую готовность.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Центробежные формования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уплотнения смеси центрифугированием эффективно используют при изготовлении напорных и безнапорных труб, бетонных свай, опор линии электропередачи и других конструкций кольцевого сечения.</a:t>
            </a:r>
          </a:p>
        </p:txBody>
      </p:sp>
    </p:spTree>
    <p:extLst>
      <p:ext uri="{BB962C8B-B14F-4D97-AF65-F5344CB8AC3E}">
        <p14:creationId xmlns:p14="http://schemas.microsoft.com/office/powerpoint/2010/main" val="68579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4322617"/>
            <a:ext cx="8603673" cy="2103727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14.2.3 – Технологическая схема изготовления труб методом центрифугирования: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накопительный бункер бетонной смеси; 2 – ленточный питатель; 3 – центрифуга; 4 – траверса; 5 – стенд; 6 – консольные съемники; 7 – форма на посту тепловой обработки; 8 – пост разборки, чистки, смазки; 9 – установка для испытания труб; 10 – станок для изготовления фиксаторов арматуры; 11 – стенд для сборки двойных арматурных каркасов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59056" y="476249"/>
            <a:ext cx="6590434" cy="33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0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51720" y="0"/>
            <a:ext cx="6120680" cy="70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Times New Roman" pitchFamily="18" charset="0"/>
              </a:rPr>
              <a:t> </a:t>
            </a:r>
            <a:r>
              <a:rPr lang="ru-RU" b="1" dirty="0" smtClean="0">
                <a:cs typeface="Times New Roman" pitchFamily="18" charset="0"/>
              </a:rPr>
              <a:t>Тепловая обработка железобетонных изделий</a:t>
            </a:r>
            <a:endParaRPr kumimoji="0" lang="ru-RU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29490" y="620688"/>
            <a:ext cx="8132619" cy="5724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1400" dirty="0" smtClean="0"/>
              <a:t>Наиболее распространенным способом ускорения твердения изделий является </a:t>
            </a:r>
            <a:r>
              <a:rPr lang="ru-RU" sz="1600" b="1" dirty="0" err="1" smtClean="0"/>
              <a:t>тепловлажностная</a:t>
            </a:r>
            <a:r>
              <a:rPr lang="ru-RU" sz="1600" b="1" dirty="0" smtClean="0"/>
              <a:t> обработка.</a:t>
            </a:r>
          </a:p>
          <a:p>
            <a:pPr algn="just"/>
            <a:endParaRPr lang="ru-RU" sz="1400" b="1" dirty="0" smtClean="0"/>
          </a:p>
          <a:p>
            <a:pPr algn="just"/>
            <a:endParaRPr lang="ru-RU" sz="1400" b="1" dirty="0" smtClean="0"/>
          </a:p>
          <a:p>
            <a:pPr algn="just"/>
            <a:r>
              <a:rPr lang="ru-RU" sz="1400" b="1" dirty="0" smtClean="0"/>
              <a:t> </a:t>
            </a:r>
            <a:r>
              <a:rPr lang="ru-RU" sz="1400" dirty="0" smtClean="0"/>
              <a:t>Сущность ее заключается в том, что с повышением температуры среды до 80...1000°С скорость гидратации цемента значительно увеличивается, т.е. процесс твердения ускоряется, и изделие в более короткие сроки, чем при обычной температуре, приобретает механическую прочность, допускающую транспортирование и монтаж.</a:t>
            </a:r>
          </a:p>
          <a:p>
            <a:pPr algn="just"/>
            <a:r>
              <a:rPr lang="ru-RU" sz="1400" dirty="0" smtClean="0"/>
              <a:t>Наиболее широко используют установки периодического и непрерывного действия - ямные и туннельные камеры, автоклавы, камеры с обогревом в поле индукционного действия.</a:t>
            </a:r>
          </a:p>
          <a:p>
            <a:pPr algn="just"/>
            <a:r>
              <a:rPr lang="ru-RU" sz="1400" dirty="0" smtClean="0"/>
              <a:t>Весь цикл </a:t>
            </a:r>
            <a:r>
              <a:rPr lang="ru-RU" sz="1400" dirty="0" err="1" smtClean="0"/>
              <a:t>тепловлажностной</a:t>
            </a:r>
            <a:r>
              <a:rPr lang="ru-RU" sz="1400" dirty="0" smtClean="0"/>
              <a:t> обработки делят на три периода: </a:t>
            </a:r>
            <a:r>
              <a:rPr lang="ru-RU" sz="1400" b="1" dirty="0" smtClean="0"/>
              <a:t>подогрев до наибольшей температуры</a:t>
            </a:r>
            <a:r>
              <a:rPr lang="ru-RU" sz="1400" dirty="0" smtClean="0"/>
              <a:t>; </a:t>
            </a:r>
            <a:r>
              <a:rPr lang="ru-RU" sz="1400" b="1" dirty="0" smtClean="0"/>
              <a:t>выдержка при этой температуре (изотермическая выдержка) </a:t>
            </a:r>
            <a:r>
              <a:rPr lang="ru-RU" sz="1400" dirty="0" smtClean="0"/>
              <a:t>и </a:t>
            </a:r>
            <a:r>
              <a:rPr lang="ru-RU" sz="1400" b="1" dirty="0" smtClean="0"/>
              <a:t>охлаждение до температуры окружающей среды</a:t>
            </a:r>
            <a:r>
              <a:rPr lang="ru-RU" sz="1400" dirty="0" smtClean="0"/>
              <a:t>. В качестве теплоносителя широко используют пар, паровую смесь, реже подогретый и увлажненный воздух.</a:t>
            </a:r>
          </a:p>
          <a:p>
            <a:pPr algn="just"/>
            <a:r>
              <a:rPr lang="ru-RU" sz="1400" dirty="0" smtClean="0"/>
              <a:t>При использовании электроэнергии изделие нагревают путем непосредственного прохождения электрического тока через бетон (арматуру) или косвенным способом с помощью разного рода излучателей. Автоматизация тепловой обработки позволяет сократить ее продолжительность, уменьшить расход пара, увеличить пропускную способность установок, улучшить качество изделий и повысить культуру производства. Система автоматизации режимов </a:t>
            </a:r>
            <a:r>
              <a:rPr lang="ru-RU" sz="1400" dirty="0" err="1" smtClean="0"/>
              <a:t>тепловлажностной</a:t>
            </a:r>
            <a:r>
              <a:rPr lang="ru-RU" sz="1400" dirty="0" smtClean="0"/>
              <a:t> обработки с использованием электронных программных регуляторов температуры позволяет производить в установках контроль температуры, автоматическое ведение процесса </a:t>
            </a:r>
            <a:r>
              <a:rPr lang="ru-RU" sz="1400" dirty="0" err="1" smtClean="0"/>
              <a:t>тепловлажностной</a:t>
            </a:r>
            <a:r>
              <a:rPr lang="ru-RU" sz="1400" dirty="0" smtClean="0"/>
              <a:t> обработки по заданной программе, автоматическую вентиляцию камер.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696397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1483</Words>
  <Application>Microsoft Office PowerPoint</Application>
  <PresentationFormat>Экран (4:3)</PresentationFormat>
  <Paragraphs>119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NewtonC</vt:lpstr>
      <vt:lpstr>Times New Roman</vt:lpstr>
      <vt:lpstr>Wingdings</vt:lpstr>
      <vt:lpstr>Тема Office</vt:lpstr>
      <vt:lpstr>AutoCAD Drawing</vt:lpstr>
      <vt:lpstr>Презентация PowerPoint</vt:lpstr>
      <vt:lpstr>Классификация заводов и полигонов</vt:lpstr>
      <vt:lpstr>Презентация PowerPoint</vt:lpstr>
      <vt:lpstr>Технология изготовления изделий и конструкций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Технология изготовления арматурных конструкций  </vt:lpstr>
      <vt:lpstr>Формирование железобетонных изделий</vt:lpstr>
      <vt:lpstr>Презентация PowerPoint</vt:lpstr>
      <vt:lpstr>Уплотнение цементобетонной смеси на стадии  формования изделия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9</cp:revision>
  <dcterms:created xsi:type="dcterms:W3CDTF">2020-09-06T06:44:27Z</dcterms:created>
  <dcterms:modified xsi:type="dcterms:W3CDTF">2020-09-06T11:16:50Z</dcterms:modified>
</cp:coreProperties>
</file>